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919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115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9823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5205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792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1201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7461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07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164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43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175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070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9275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711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0756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167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3B40-1567-4B46-AC83-359CB2EFECC6}" type="datetimeFigureOut">
              <a:rPr lang="nl-BE" smtClean="0"/>
              <a:t>27/04/2023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B45D44-211B-46A5-92CD-856CE1F089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074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onse-oudenaarde-geraardsbergen-so.lokaaloverlegplatform.b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FE8CD-BF3A-22D7-D10D-C487F9619F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3200" dirty="0"/>
              <a:t>Algemene Vergadering </a:t>
            </a:r>
            <a:br>
              <a:rPr lang="nl-BE" sz="3200" dirty="0"/>
            </a:br>
            <a:r>
              <a:rPr lang="nl-BE" sz="2400" dirty="0"/>
              <a:t>LOP SO Geraardsbergen-Oudenaarde-Ronse</a:t>
            </a:r>
            <a:endParaRPr lang="nl-BE" sz="3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06708A-B1FF-DD7A-D913-7D44DF2143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27 april 2023</a:t>
            </a:r>
          </a:p>
        </p:txBody>
      </p:sp>
    </p:spTree>
    <p:extLst>
      <p:ext uri="{BB962C8B-B14F-4D97-AF65-F5344CB8AC3E}">
        <p14:creationId xmlns:p14="http://schemas.microsoft.com/office/powerpoint/2010/main" val="301045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FF315-50D2-BAA6-D357-3D0CF2BB8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BBDA13-021E-CCAD-FD98-07D2E5896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106967"/>
            <a:ext cx="8915400" cy="377762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nl-BE" dirty="0"/>
              <a:t>Inschrijvingsbeleid</a:t>
            </a:r>
          </a:p>
          <a:p>
            <a:pPr>
              <a:buFont typeface="+mj-lt"/>
              <a:buAutoNum type="arabicPeriod"/>
            </a:pPr>
            <a:r>
              <a:rPr lang="nl-BE" dirty="0"/>
              <a:t>Anderstalige nieuwkomers</a:t>
            </a:r>
          </a:p>
          <a:p>
            <a:pPr>
              <a:buFont typeface="+mj-lt"/>
              <a:buAutoNum type="arabicPeriod"/>
            </a:pPr>
            <a:r>
              <a:rPr lang="nl-BE" dirty="0"/>
              <a:t>Volzetverklaringen</a:t>
            </a:r>
          </a:p>
          <a:p>
            <a:pPr>
              <a:buFont typeface="+mj-lt"/>
              <a:buAutoNum type="arabicPeriod"/>
            </a:pPr>
            <a:r>
              <a:rPr lang="nl-BE" dirty="0"/>
              <a:t>Uitsluitingen</a:t>
            </a:r>
          </a:p>
          <a:p>
            <a:pPr>
              <a:buFont typeface="+mj-lt"/>
              <a:buAutoNum type="arabicPeriod"/>
            </a:pPr>
            <a:r>
              <a:rPr lang="nl-BE" dirty="0"/>
              <a:t>Weigeringscriteria draagkracht</a:t>
            </a:r>
          </a:p>
        </p:txBody>
      </p:sp>
    </p:spTree>
    <p:extLst>
      <p:ext uri="{BB962C8B-B14F-4D97-AF65-F5344CB8AC3E}">
        <p14:creationId xmlns:p14="http://schemas.microsoft.com/office/powerpoint/2010/main" val="108513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4AFD4-231B-BF6C-7C38-A513CCA0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Inschrijvingsbeleid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2C2974-AB6F-A5D0-1683-163C96F8E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Aanmeldingsprocedures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/>
              <a:t>1B Ronse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/>
              <a:t>1A Keerpunt Oudenaarde &amp; Geraardsbergen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/>
              <a:t>1A Atheneum Oudenaarde</a:t>
            </a:r>
          </a:p>
          <a:p>
            <a:endParaRPr lang="nl-BE" dirty="0"/>
          </a:p>
          <a:p>
            <a:r>
              <a:rPr lang="nl-BE" dirty="0"/>
              <a:t>Inschrijvingen: vanaf 16 mei 2023</a:t>
            </a:r>
          </a:p>
          <a:p>
            <a:pPr>
              <a:buFont typeface="Wingdings" panose="05000000000000000000" pitchFamily="2" charset="2"/>
              <a:buChar char="§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7600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2F3A1-9EBF-AED9-BDC4-4CF9F600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Anderstalige nieuwkomers</a:t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1B1D93-0B8B-326A-F76A-EED52B660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Aantallen</a:t>
            </a:r>
          </a:p>
          <a:p>
            <a:r>
              <a:rPr lang="nl-BE" dirty="0"/>
              <a:t>Herkomst</a:t>
            </a:r>
          </a:p>
          <a:p>
            <a:r>
              <a:rPr lang="nl-BE" dirty="0"/>
              <a:t>Volgend schooljaar</a:t>
            </a:r>
          </a:p>
        </p:txBody>
      </p:sp>
    </p:spTree>
    <p:extLst>
      <p:ext uri="{BB962C8B-B14F-4D97-AF65-F5344CB8AC3E}">
        <p14:creationId xmlns:p14="http://schemas.microsoft.com/office/powerpoint/2010/main" val="380347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B764A-942E-60AB-13FD-C4C5C23E3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Volzetverklaringen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5AA8EB-D0F4-69F9-2B2E-3ED7FE6BF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Sterke toename: x3 t.o.v. vorige schooljaren</a:t>
            </a:r>
          </a:p>
          <a:p>
            <a:r>
              <a:rPr lang="nl-BE" dirty="0"/>
              <a:t>Registratie voor de LOP-regio:</a:t>
            </a:r>
          </a:p>
          <a:p>
            <a:pPr marL="0" indent="0">
              <a:buNone/>
            </a:pPr>
            <a:r>
              <a:rPr lang="nl-BE" dirty="0">
                <a:hlinkClick r:id="rId2"/>
              </a:rPr>
              <a:t>https://ronse-oudenaarde-geraardsbergen-so.lokaaloverlegplatform.be/</a:t>
            </a:r>
            <a:endParaRPr lang="nl-BE" dirty="0"/>
          </a:p>
          <a:p>
            <a:r>
              <a:rPr lang="nl-BE" dirty="0"/>
              <a:t>Registratie voor scholen buiten LOP-regio? Welke?</a:t>
            </a:r>
          </a:p>
          <a:p>
            <a:r>
              <a:rPr lang="nl-BE" dirty="0"/>
              <a:t>Instrument registratie vrije plaatsen VRINT? 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4285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C1115A-1FB8-9245-D9D5-AFAE1BFA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Uitsluitingen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022201-BA00-7880-ADDB-F855D5360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9317" y="1802167"/>
            <a:ext cx="9205295" cy="4109055"/>
          </a:xfrm>
        </p:spPr>
        <p:txBody>
          <a:bodyPr>
            <a:normAutofit/>
          </a:bodyPr>
          <a:lstStyle/>
          <a:p>
            <a:r>
              <a:rPr lang="nl-BE" b="1" dirty="0"/>
              <a:t>Toename (late) uitsluitingen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/>
              <a:t>Draagkracht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/>
              <a:t>Verbindend schoolklimaat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/>
              <a:t>Oplossing voor de ene school is een probleem voor de andere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/>
              <a:t>Moeilijkheid om nieuwe school te vinden &gt; schoolloosheid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nl-BE" dirty="0"/>
          </a:p>
          <a:p>
            <a:pPr>
              <a:buFont typeface="Wingdings" panose="05000000000000000000" pitchFamily="2" charset="2"/>
              <a:buChar char="§"/>
            </a:pPr>
            <a:endParaRPr lang="nl-BE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10F03A6-84E4-923A-369D-986B9DE7DD1F}"/>
              </a:ext>
            </a:extLst>
          </p:cNvPr>
          <p:cNvSpPr txBox="1"/>
          <p:nvPr/>
        </p:nvSpPr>
        <p:spPr>
          <a:xfrm>
            <a:off x="2299317" y="42790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7763743-F1DC-866B-F8DD-E304FB64D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258841"/>
              </p:ext>
            </p:extLst>
          </p:nvPr>
        </p:nvGraphicFramePr>
        <p:xfrm>
          <a:off x="1618442" y="4022283"/>
          <a:ext cx="9432003" cy="2234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2899">
                  <a:extLst>
                    <a:ext uri="{9D8B030D-6E8A-4147-A177-3AD203B41FA5}">
                      <a16:colId xmlns:a16="http://schemas.microsoft.com/office/drawing/2014/main" val="2481874455"/>
                    </a:ext>
                  </a:extLst>
                </a:gridCol>
                <a:gridCol w="529065">
                  <a:extLst>
                    <a:ext uri="{9D8B030D-6E8A-4147-A177-3AD203B41FA5}">
                      <a16:colId xmlns:a16="http://schemas.microsoft.com/office/drawing/2014/main" val="471196751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4063996952"/>
                    </a:ext>
                  </a:extLst>
                </a:gridCol>
                <a:gridCol w="649160">
                  <a:extLst>
                    <a:ext uri="{9D8B030D-6E8A-4147-A177-3AD203B41FA5}">
                      <a16:colId xmlns:a16="http://schemas.microsoft.com/office/drawing/2014/main" val="4201675842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2415761416"/>
                    </a:ext>
                  </a:extLst>
                </a:gridCol>
                <a:gridCol w="649160">
                  <a:extLst>
                    <a:ext uri="{9D8B030D-6E8A-4147-A177-3AD203B41FA5}">
                      <a16:colId xmlns:a16="http://schemas.microsoft.com/office/drawing/2014/main" val="786920855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860155199"/>
                    </a:ext>
                  </a:extLst>
                </a:gridCol>
                <a:gridCol w="649160">
                  <a:extLst>
                    <a:ext uri="{9D8B030D-6E8A-4147-A177-3AD203B41FA5}">
                      <a16:colId xmlns:a16="http://schemas.microsoft.com/office/drawing/2014/main" val="2519252871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1971058102"/>
                    </a:ext>
                  </a:extLst>
                </a:gridCol>
                <a:gridCol w="649160">
                  <a:extLst>
                    <a:ext uri="{9D8B030D-6E8A-4147-A177-3AD203B41FA5}">
                      <a16:colId xmlns:a16="http://schemas.microsoft.com/office/drawing/2014/main" val="3691780359"/>
                    </a:ext>
                  </a:extLst>
                </a:gridCol>
                <a:gridCol w="650531">
                  <a:extLst>
                    <a:ext uri="{9D8B030D-6E8A-4147-A177-3AD203B41FA5}">
                      <a16:colId xmlns:a16="http://schemas.microsoft.com/office/drawing/2014/main" val="352475719"/>
                    </a:ext>
                  </a:extLst>
                </a:gridCol>
                <a:gridCol w="654650">
                  <a:extLst>
                    <a:ext uri="{9D8B030D-6E8A-4147-A177-3AD203B41FA5}">
                      <a16:colId xmlns:a16="http://schemas.microsoft.com/office/drawing/2014/main" val="2676750032"/>
                    </a:ext>
                  </a:extLst>
                </a:gridCol>
                <a:gridCol w="846094">
                  <a:extLst>
                    <a:ext uri="{9D8B030D-6E8A-4147-A177-3AD203B41FA5}">
                      <a16:colId xmlns:a16="http://schemas.microsoft.com/office/drawing/2014/main" val="4110002673"/>
                    </a:ext>
                  </a:extLst>
                </a:gridCol>
              </a:tblGrid>
              <a:tr h="5562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Schooljaar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2017-2018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2018-2019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2019-2020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2020-2021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2021-2022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2022-2023 (tot 31/12)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627949"/>
                  </a:ext>
                </a:extLst>
              </a:tr>
              <a:tr h="3751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DU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19654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DU na 1/2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36%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36%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23%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57%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85799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Nieuwe school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56%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74%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83%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55%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76%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193813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Geen nieuwe school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56%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nl-B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45%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2155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753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6E5E3-A36E-3E5E-1ABE-77EC8B28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Uitsluitingen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3C1D4C-EE17-5BF6-C2B8-904907494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/>
              <a:t>Afspraken? </a:t>
            </a:r>
            <a:r>
              <a:rPr lang="nl-BE" b="1" dirty="0" err="1"/>
              <a:t>Cfr</a:t>
            </a:r>
            <a:r>
              <a:rPr lang="nl-BE" b="1" dirty="0"/>
              <a:t>. code Definitieve Uitsluitingen LOP SO Gent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/>
              <a:t>Mits wettelijke procedures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/>
              <a:t>Mits begeleidingstraject, tenzij MOF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/>
              <a:t>Niet na Paasvakantie, tenzij MOF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/>
              <a:t>Registratie in </a:t>
            </a:r>
            <a:r>
              <a:rPr lang="nl-BE" dirty="0" err="1"/>
              <a:t>Discimus</a:t>
            </a:r>
            <a:endParaRPr lang="nl-BE" dirty="0"/>
          </a:p>
          <a:p>
            <a:pPr lvl="1">
              <a:buFont typeface="Wingdings" panose="05000000000000000000" pitchFamily="2" charset="2"/>
              <a:buChar char="§"/>
            </a:pPr>
            <a:endParaRPr lang="nl-BE" dirty="0"/>
          </a:p>
          <a:p>
            <a:r>
              <a:rPr lang="nl-BE" b="1" dirty="0"/>
              <a:t>Scholen buiten LOP-gebied?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747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17783-D201-6FC5-E325-6C5C1C113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Weigeringscriteria draagkracht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24CF19-6286-ED40-8324-A11C79898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1600" dirty="0"/>
              <a:t>Op het niveau van de </a:t>
            </a:r>
            <a:r>
              <a:rPr lang="nl-BE" sz="1600" b="1" dirty="0"/>
              <a:t>school</a:t>
            </a:r>
          </a:p>
          <a:p>
            <a:pPr lvl="1" indent="-342900" algn="just">
              <a:buFont typeface="Courier New" panose="02070309020205020404" pitchFamily="49" charset="0"/>
              <a:buChar char="o"/>
              <a:tabLst>
                <a:tab pos="906780" algn="l"/>
              </a:tabLst>
            </a:pPr>
            <a:r>
              <a:rPr lang="nl-NL" sz="1400" dirty="0">
                <a:effectLst/>
                <a:ea typeface="Times New Roman" panose="02020603050405020304" pitchFamily="18" charset="0"/>
              </a:rPr>
              <a:t>Een groot aantal SES/IND-leerlingen: 10% boven regio-gemiddelde</a:t>
            </a:r>
            <a:endParaRPr lang="nl-BE" sz="1400" dirty="0">
              <a:effectLst/>
              <a:ea typeface="Times New Roman" panose="02020603050405020304" pitchFamily="18" charset="0"/>
            </a:endParaRPr>
          </a:p>
          <a:p>
            <a:pPr lvl="1" indent="-342900" algn="just">
              <a:buFont typeface="Courier New" panose="02070309020205020404" pitchFamily="49" charset="0"/>
              <a:buChar char="o"/>
              <a:tabLst>
                <a:tab pos="906780" algn="l"/>
              </a:tabLst>
            </a:pPr>
            <a:r>
              <a:rPr lang="nl-NL" sz="1400" dirty="0">
                <a:effectLst/>
                <a:ea typeface="Times New Roman" panose="02020603050405020304" pitchFamily="18" charset="0"/>
              </a:rPr>
              <a:t>Een groot aantal problematische afwezigheden: minstens 10% van de leerlingen</a:t>
            </a:r>
            <a:endParaRPr lang="nl-BE" sz="1400" dirty="0">
              <a:effectLst/>
              <a:ea typeface="Times New Roman" panose="02020603050405020304" pitchFamily="18" charset="0"/>
            </a:endParaRPr>
          </a:p>
          <a:p>
            <a:pPr lvl="1" indent="-342900" algn="just">
              <a:buFont typeface="Courier New" panose="02070309020205020404" pitchFamily="49" charset="0"/>
              <a:buChar char="o"/>
              <a:tabLst>
                <a:tab pos="906780" algn="l"/>
              </a:tabLst>
            </a:pPr>
            <a:r>
              <a:rPr lang="nl-NL" sz="1400" dirty="0">
                <a:effectLst/>
                <a:ea typeface="Times New Roman" panose="02020603050405020304" pitchFamily="18" charset="0"/>
              </a:rPr>
              <a:t>Een groot aantal leerlingen die elders werden uitgesloten: minstens 5% van de leerlingen</a:t>
            </a:r>
          </a:p>
          <a:p>
            <a:pPr marL="400050" lvl="1" indent="0" algn="just">
              <a:buNone/>
              <a:tabLst>
                <a:tab pos="906780" algn="l"/>
              </a:tabLst>
            </a:pPr>
            <a:endParaRPr lang="nl-BE" sz="1400" dirty="0"/>
          </a:p>
          <a:p>
            <a:r>
              <a:rPr lang="nl-BE" sz="1600" dirty="0"/>
              <a:t>Op het niveau van de </a:t>
            </a:r>
            <a:r>
              <a:rPr lang="nl-BE" sz="1600" b="1" dirty="0"/>
              <a:t>administratieve groep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nl-NL" sz="1400" dirty="0">
                <a:effectLst/>
                <a:ea typeface="Times New Roman" panose="02020603050405020304" pitchFamily="18" charset="0"/>
              </a:rPr>
              <a:t>Een groot aantal SES/IND-leerlingen: 10% boven regio-gemiddelde</a:t>
            </a:r>
            <a:endParaRPr lang="nl-BE" sz="1400" dirty="0">
              <a:effectLst/>
              <a:ea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nl-NL" sz="1400" dirty="0">
                <a:effectLst/>
                <a:ea typeface="Times New Roman" panose="02020603050405020304" pitchFamily="18" charset="0"/>
              </a:rPr>
              <a:t>Een groot aantal problematische afwezigheden: minstens 10% van de leerlingen</a:t>
            </a:r>
            <a:endParaRPr lang="nl-BE" sz="1400" dirty="0">
              <a:effectLst/>
              <a:ea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nl-NL" sz="1400" dirty="0">
                <a:effectLst/>
                <a:ea typeface="Times New Roman" panose="02020603050405020304" pitchFamily="18" charset="0"/>
              </a:rPr>
              <a:t>Een groot aantal leerlingen die elders werden uitgesloten: minstens 10% van de leerlingen</a:t>
            </a:r>
            <a:endParaRPr lang="nl-BE" sz="1400" dirty="0">
              <a:effectLst/>
              <a:ea typeface="Times New Roman" panose="02020603050405020304" pitchFamily="18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77722118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435</TotalTime>
  <Words>310</Words>
  <Application>Microsoft Office PowerPoint</Application>
  <PresentationFormat>Breedbeeld</PresentationFormat>
  <Paragraphs>100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Wingdings</vt:lpstr>
      <vt:lpstr>Wingdings 3</vt:lpstr>
      <vt:lpstr>Sliert</vt:lpstr>
      <vt:lpstr>Algemene Vergadering  LOP SO Geraardsbergen-Oudenaarde-Ronse</vt:lpstr>
      <vt:lpstr>Agenda</vt:lpstr>
      <vt:lpstr>Inschrijvingsbeleid</vt:lpstr>
      <vt:lpstr>Anderstalige nieuwkomers </vt:lpstr>
      <vt:lpstr>Volzetverklaringen</vt:lpstr>
      <vt:lpstr>Uitsluitingen</vt:lpstr>
      <vt:lpstr>Uitsluitingen</vt:lpstr>
      <vt:lpstr>Weigeringscriteria draagkracht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  LOP SO Geraardsbergen-Oudenaarde-Ronse</dc:title>
  <dc:creator>Top Luc</dc:creator>
  <cp:lastModifiedBy>Top Luc</cp:lastModifiedBy>
  <cp:revision>6</cp:revision>
  <dcterms:created xsi:type="dcterms:W3CDTF">2023-04-26T08:55:48Z</dcterms:created>
  <dcterms:modified xsi:type="dcterms:W3CDTF">2023-04-27T08:44:45Z</dcterms:modified>
</cp:coreProperties>
</file>